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351" r:id="rId2"/>
    <p:sldId id="332" r:id="rId3"/>
    <p:sldId id="259" r:id="rId4"/>
    <p:sldId id="343" r:id="rId5"/>
    <p:sldId id="262" r:id="rId6"/>
    <p:sldId id="266" r:id="rId7"/>
    <p:sldId id="333" r:id="rId8"/>
    <p:sldId id="334" r:id="rId9"/>
    <p:sldId id="263" r:id="rId10"/>
    <p:sldId id="264" r:id="rId11"/>
    <p:sldId id="265" r:id="rId12"/>
    <p:sldId id="267" r:id="rId13"/>
    <p:sldId id="344" r:id="rId14"/>
    <p:sldId id="268" r:id="rId15"/>
    <p:sldId id="269" r:id="rId16"/>
    <p:sldId id="270" r:id="rId17"/>
    <p:sldId id="34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47" r:id="rId32"/>
    <p:sldId id="348" r:id="rId33"/>
    <p:sldId id="349" r:id="rId34"/>
    <p:sldId id="308" r:id="rId35"/>
    <p:sldId id="309" r:id="rId36"/>
    <p:sldId id="310" r:id="rId37"/>
    <p:sldId id="311" r:id="rId38"/>
    <p:sldId id="312" r:id="rId39"/>
    <p:sldId id="313" r:id="rId40"/>
    <p:sldId id="350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4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</p:sldIdLst>
  <p:sldSz cx="12192000" cy="6858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Palatino Linotype" panose="02040502050505030304" pitchFamily="18" charset="0"/>
      <p:regular r:id="rId73"/>
      <p:bold r:id="rId74"/>
      <p:italic r:id="rId75"/>
      <p:boldItalic r:id="rId76"/>
    </p:embeddedFont>
    <p:embeddedFont>
      <p:font typeface="Source Sans Pro Black" panose="020B0503030403020204" pitchFamily="34" charset="0"/>
      <p:bold r:id="rId77"/>
      <p:italic r:id="rId78"/>
      <p:boldItalic r:id="rId79"/>
    </p:embeddedFont>
    <p:embeddedFont>
      <p:font typeface="Source Sans Pro SemiBold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6" roundtripDataSignature="AMtx7mgGGFqOAeVlmXij+NFBJ5U/RxX5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3"/>
  </p:normalViewPr>
  <p:slideViewPr>
    <p:cSldViewPr snapToGrid="0" snapToObjects="1">
      <p:cViewPr varScale="1">
        <p:scale>
          <a:sx n="76" d="100"/>
          <a:sy n="76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7T00:14:47.103" idx="1">
    <p:pos x="6000" y="0"/>
    <p:text>Question 14.2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GNQzb5M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99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25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028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190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4606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219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030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1002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594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933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28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900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77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9463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802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454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860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459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027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178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228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5599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5538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242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628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64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737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5517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549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977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54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427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449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00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62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735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688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83680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3822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6088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2706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075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5008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966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09485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8335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377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398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4130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7145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1065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619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4030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747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4569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2611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4287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901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5307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1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94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87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65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Fiscal Policy and the Multiplier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November 29, 2021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figure-14-0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6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 descr="figure-14-0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0517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 descr="figure-14-0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56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 the Goods Market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/>
              <a:p>
                <a:pPr marL="342900" indent="-342900"/>
                <a:r>
                  <a:rPr lang="en-US" dirty="0"/>
                  <a:t>Production of goods and services must equal demand</a:t>
                </a:r>
              </a:p>
              <a:p>
                <a:pPr marL="342900" indent="-342900"/>
                <a:r>
                  <a:rPr lang="en-US" dirty="0"/>
                  <a:t>Otherwise inventories will accumulate</a:t>
                </a:r>
              </a:p>
              <a:p>
                <a:pPr marL="342900" indent="-342900"/>
                <a:r>
                  <a:rPr lang="en-US" dirty="0"/>
                  <a:t>Ignore government for now, assume closed economy</a:t>
                </a:r>
              </a:p>
              <a:p>
                <a:pPr marL="342900" indent="-342900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total output (and income)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44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 descr="figure-14-0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788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 descr="figure-14-0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158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 descr="figure-14-04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499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The Multiplier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Equilibrium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Each dollar of increase in investment raises output by a multiple if this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0.6, then </a:t>
                </a:r>
                <a:r>
                  <a:rPr lang="en-US" dirty="0">
                    <a:solidFill>
                      <a:srgbClr val="FF0000"/>
                    </a:solidFill>
                  </a:rPr>
                  <a:t>multiplier</a:t>
                </a:r>
                <a:r>
                  <a:rPr lang="en-US" dirty="0"/>
                  <a:t> is 2.5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investment drops by 1.5 bn, output will drop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×2.5=3.75</m:t>
                    </m:r>
                  </m:oMath>
                </a14:m>
                <a:r>
                  <a:rPr lang="en-US" dirty="0"/>
                  <a:t> bn</a:t>
                </a: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 descr="figure-14-05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34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 descr="figure-14-05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1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Components of Aggregate Demand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Consumption Function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Multiplier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Fiscal Policy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14 Introduction to 14.6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8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 descr="figure-14-05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24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 descr="figure-14-05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611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 descr="figure-14-05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27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 descr="figure-14-05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55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figure-14-05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270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figure-14-05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128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 descr="figure-14-05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60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figure-14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846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 descr="figure-14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47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 descr="figure-14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9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Components of Demand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 descr="figure-14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838" y="0"/>
            <a:ext cx="996473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600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 the Goods Market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Now include government and international trade</a:t>
                </a:r>
              </a:p>
              <a:p>
                <a:pPr marL="0" indent="0">
                  <a:buNone/>
                </a:pPr>
                <a:r>
                  <a:rPr lang="en-US" dirty="0"/>
                  <a:t>Suppose imports are a constant share of income,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tax rate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so disposable income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investment depends on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total output (and income)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satisfies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45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The Multiplier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multiplier is now smaller: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0.75,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then </a:t>
                </a:r>
                <a:r>
                  <a:rPr lang="en-US" dirty="0">
                    <a:solidFill>
                      <a:srgbClr val="FF0000"/>
                    </a:solidFill>
                  </a:rPr>
                  <a:t>multiplier</a:t>
                </a:r>
                <a:r>
                  <a:rPr lang="en-US" dirty="0"/>
                  <a:t> is 2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Imports result in </a:t>
                </a:r>
                <a:r>
                  <a:rPr lang="en-US" dirty="0">
                    <a:solidFill>
                      <a:srgbClr val="FF0000"/>
                    </a:solidFill>
                  </a:rPr>
                  <a:t>demand leakage</a:t>
                </a:r>
                <a:r>
                  <a:rPr lang="en-US" dirty="0"/>
                  <a:t>, other countries see increased demand </a:t>
                </a:r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03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525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Fiscal Policy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Solving for income: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decline in demand (from social distancing for example) can be offset</a:t>
                </a:r>
              </a:p>
              <a:p>
                <a:pPr marL="0" indent="0">
                  <a:buNone/>
                </a:pPr>
                <a:r>
                  <a:rPr lang="en-US" dirty="0"/>
                  <a:t>By increased </a:t>
                </a:r>
                <a:r>
                  <a:rPr lang="en-US" dirty="0">
                    <a:solidFill>
                      <a:srgbClr val="FF0000"/>
                    </a:solidFill>
                  </a:rPr>
                  <a:t>government expenditure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FF0000"/>
                    </a:solidFill>
                  </a:rPr>
                  <a:t>tax cuts </a:t>
                </a:r>
              </a:p>
              <a:p>
                <a:pPr marL="0" indent="0">
                  <a:buNone/>
                </a:pPr>
                <a:r>
                  <a:rPr lang="en-US" dirty="0"/>
                  <a:t>These are </a:t>
                </a:r>
                <a:r>
                  <a:rPr lang="en-US" dirty="0">
                    <a:solidFill>
                      <a:srgbClr val="FF0000"/>
                    </a:solidFill>
                  </a:rPr>
                  <a:t>fiscal polices</a:t>
                </a:r>
                <a:r>
                  <a:rPr lang="en-US" dirty="0"/>
                  <a:t>, used aggressively over past few weeks (</a:t>
                </a:r>
                <a:r>
                  <a:rPr lang="en-US" dirty="0">
                    <a:solidFill>
                      <a:srgbClr val="FF0000"/>
                    </a:solidFill>
                  </a:rPr>
                  <a:t>stimulus</a:t>
                </a:r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:r>
                  <a:rPr lang="en-US" dirty="0"/>
                  <a:t>Also the Federal Reserve can cut interest rates, which is </a:t>
                </a:r>
                <a:r>
                  <a:rPr lang="en-US" dirty="0">
                    <a:solidFill>
                      <a:srgbClr val="FF0000"/>
                    </a:solidFill>
                  </a:rPr>
                  <a:t>monetary policy</a:t>
                </a: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76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8" descr="figure-14-11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907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 descr="figure-14-11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649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0" descr="figure-14-11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390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1" descr="figure-14-11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200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 descr="figure-14-11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34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 descr="figure-14-11-b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613" y="0"/>
            <a:ext cx="1077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25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Components of Aggregate Demand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Main components of demand for goods and services: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342900" indent="-342900"/>
            <a:r>
              <a:rPr lang="en-US" dirty="0"/>
              <a:t>Consumption, C</a:t>
            </a:r>
          </a:p>
          <a:p>
            <a:pPr marL="342900" indent="-342900"/>
            <a:r>
              <a:rPr lang="en-US" dirty="0"/>
              <a:t>Investment, I</a:t>
            </a:r>
          </a:p>
          <a:p>
            <a:pPr marL="342900" indent="-342900"/>
            <a:r>
              <a:rPr lang="en-US" dirty="0"/>
              <a:t>Government purchases, G</a:t>
            </a:r>
          </a:p>
          <a:p>
            <a:pPr marL="342900" indent="-342900"/>
            <a:r>
              <a:rPr lang="en-US" dirty="0"/>
              <a:t>Net Exports (Exports minus imports), X – M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rgbClr val="FF0000"/>
                </a:solidFill>
              </a:rPr>
              <a:t>Government</a:t>
            </a:r>
            <a:r>
              <a:rPr lang="en-US" dirty="0"/>
              <a:t> expenditures have grown significantly as share of GDP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Investment (including residential) is </a:t>
            </a:r>
            <a:r>
              <a:rPr lang="en-US" dirty="0">
                <a:solidFill>
                  <a:srgbClr val="FF0000"/>
                </a:solidFill>
              </a:rPr>
              <a:t>volatile</a:t>
            </a:r>
            <a:r>
              <a:rPr lang="en-US" dirty="0"/>
              <a:t>, also consumption of durables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31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Investment and Interest Rates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5742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 descr="figure-14-09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7399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 descr="figure-14-09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5565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 descr="figure-14-09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775" y="0"/>
            <a:ext cx="66484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438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 descr="figure-14-09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600" y="0"/>
            <a:ext cx="6653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095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 descr="figure-14-09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8600" y="0"/>
            <a:ext cx="66532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814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 descr="figure-14-10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895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 descr="figure-14-10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544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 descr="figure-14-10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7513"/>
            <a:ext cx="12192000" cy="6021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732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figure-14-10-b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9975"/>
            <a:ext cx="12192000" cy="471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304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 descr="figure-14-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8850" y="0"/>
            <a:ext cx="77327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3645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 descr="figure-14-10-b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9975"/>
            <a:ext cx="12192000" cy="4718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0840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 descr="figure-14-10-c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663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6" descr="figure-14-10-c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772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7" descr="figure-14-10-c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0"/>
            <a:ext cx="105378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85276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3" descr="figure-14-mcq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88" y="0"/>
            <a:ext cx="109442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354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 descr="figure-14-07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453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 descr="figure-14-07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246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figure-14-07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374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 descr="figure-14-07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746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 descr="figure-14-07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113" y="0"/>
            <a:ext cx="9374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1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 descr="figure-14-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38"/>
            <a:ext cx="12192000" cy="6434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120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descr="figure-14-07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113" y="0"/>
            <a:ext cx="93741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739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 descr="figure-14-07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0792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 descr="figure-14-07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350" y="0"/>
            <a:ext cx="93853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30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 descr="figure-14-08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763" y="0"/>
            <a:ext cx="8370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34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 descr="figure-14-08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525" y="0"/>
            <a:ext cx="83629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92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 descr="figure-14-08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763" y="0"/>
            <a:ext cx="83708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72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The Consumption Function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079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Consumption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indent="-342900"/>
                <a:r>
                  <a:rPr lang="en-US" dirty="0"/>
                  <a:t>A simple model of consumption: depends only on current income</a:t>
                </a:r>
              </a:p>
              <a:p>
                <a:pPr marL="342900" indent="-342900"/>
                <a:r>
                  <a:rPr lang="en-US" dirty="0"/>
                  <a:t>Consumption function: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autonomous consumption (positive)</a:t>
                </a:r>
              </a:p>
              <a:p>
                <a:pPr marL="342900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marginal propensity to consume (below 1)</a:t>
                </a:r>
              </a:p>
              <a:p>
                <a:pPr marL="342900" indent="-342900"/>
                <a:r>
                  <a:rPr lang="en-US" dirty="0"/>
                  <a:t>Interpretation: share of expenditure from additional unit of income </a:t>
                </a:r>
              </a:p>
              <a:p>
                <a:pPr marL="342900" indent="-342900"/>
                <a:endParaRPr lang="en-US" dirty="0"/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24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 descr="figure-14-0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7825"/>
            <a:ext cx="12192000" cy="6100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249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438</Words>
  <Application>Microsoft Macintosh PowerPoint</Application>
  <PresentationFormat>Widescreen</PresentationFormat>
  <Paragraphs>115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Palatino Linotype</vt:lpstr>
      <vt:lpstr>Calibri</vt:lpstr>
      <vt:lpstr>Cambria Math</vt:lpstr>
      <vt:lpstr>Arial</vt:lpstr>
      <vt:lpstr>Source Sans Pro Black</vt:lpstr>
      <vt:lpstr>Source Sans Pro SemiBold</vt:lpstr>
      <vt:lpstr>Office Theme</vt:lpstr>
      <vt:lpstr>Fiscal Policy and the Multiplier</vt:lpstr>
      <vt:lpstr>Overview</vt:lpstr>
      <vt:lpstr>Components of Demand</vt:lpstr>
      <vt:lpstr>Components of Aggregate Demand</vt:lpstr>
      <vt:lpstr>PowerPoint Presentation</vt:lpstr>
      <vt:lpstr>PowerPoint Presentation</vt:lpstr>
      <vt:lpstr>The Consumption Function</vt:lpstr>
      <vt:lpstr>Consumption</vt:lpstr>
      <vt:lpstr>PowerPoint Presentation</vt:lpstr>
      <vt:lpstr>PowerPoint Presentation</vt:lpstr>
      <vt:lpstr>PowerPoint Presentation</vt:lpstr>
      <vt:lpstr>PowerPoint Presentation</vt:lpstr>
      <vt:lpstr>Equilibrium in the Goods Market</vt:lpstr>
      <vt:lpstr>PowerPoint Presentation</vt:lpstr>
      <vt:lpstr>PowerPoint Presentation</vt:lpstr>
      <vt:lpstr>PowerPoint Presentation</vt:lpstr>
      <vt:lpstr>The Multiplier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in the Goods Market</vt:lpstr>
      <vt:lpstr>The Multiplier</vt:lpstr>
      <vt:lpstr>Fiscal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Investment and Interest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14</cp:revision>
  <dcterms:created xsi:type="dcterms:W3CDTF">2017-10-09T10:02:31Z</dcterms:created>
  <dcterms:modified xsi:type="dcterms:W3CDTF">2021-11-28T14:25:28Z</dcterms:modified>
</cp:coreProperties>
</file>